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74" r:id="rId16"/>
    <p:sldId id="275" r:id="rId17"/>
    <p:sldId id="277" r:id="rId18"/>
    <p:sldId id="278" r:id="rId19"/>
    <p:sldId id="279" r:id="rId20"/>
    <p:sldId id="280" r:id="rId21"/>
    <p:sldId id="281" r:id="rId22"/>
    <p:sldId id="292" r:id="rId23"/>
    <p:sldId id="282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CC"/>
    <a:srgbClr val="4FD3ED"/>
    <a:srgbClr val="99CCFF"/>
    <a:srgbClr val="75C7C5"/>
    <a:srgbClr val="FF66FF"/>
    <a:srgbClr val="339966"/>
    <a:srgbClr val="CA622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614" autoAdjust="0"/>
    <p:restoredTop sz="83871" autoAdjust="0"/>
  </p:normalViewPr>
  <p:slideViewPr>
    <p:cSldViewPr>
      <p:cViewPr varScale="1">
        <p:scale>
          <a:sx n="61" d="100"/>
          <a:sy n="61" d="100"/>
        </p:scale>
        <p:origin x="-106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12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3" Type="http://schemas.openxmlformats.org/officeDocument/2006/relationships/image" Target="../media/image17.jpeg"/><Relationship Id="rId7" Type="http://schemas.openxmlformats.org/officeDocument/2006/relationships/image" Target="../media/image14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jpe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228600"/>
            <a:ext cx="8686800" cy="186204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500" dirty="0" smtClean="0"/>
              <a:t>WELCOME</a:t>
            </a:r>
            <a:endParaRPr lang="en-US" sz="11500" dirty="0"/>
          </a:p>
        </p:txBody>
      </p:sp>
      <p:pic>
        <p:nvPicPr>
          <p:cNvPr id="3" name="Picture 2" descr="rose_usda-we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2216762"/>
            <a:ext cx="6400800" cy="448119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685801"/>
            <a:ext cx="8153400" cy="762000"/>
          </a:xfrm>
          <a:prstGeom prst="rect">
            <a:avLst/>
          </a:prstGeom>
          <a:solidFill>
            <a:srgbClr val="92D050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What</a:t>
            </a:r>
            <a:r>
              <a:rPr lang="en-US" sz="4400" dirty="0" smtClean="0"/>
              <a:t>’s</a:t>
            </a:r>
            <a:r>
              <a:rPr lang="en-US" sz="4400" dirty="0" smtClean="0"/>
              <a:t>  </a:t>
            </a:r>
            <a:r>
              <a:rPr lang="en-US" sz="4000" dirty="0" err="1" smtClean="0"/>
              <a:t>colour</a:t>
            </a:r>
            <a:r>
              <a:rPr lang="en-US" sz="4000" dirty="0" smtClean="0"/>
              <a:t> is it? </a:t>
            </a:r>
            <a:endParaRPr lang="en-US" sz="3600" dirty="0"/>
          </a:p>
        </p:txBody>
      </p:sp>
      <p:sp>
        <p:nvSpPr>
          <p:cNvPr id="3" name="Oval 2"/>
          <p:cNvSpPr/>
          <p:nvPr/>
        </p:nvSpPr>
        <p:spPr>
          <a:xfrm>
            <a:off x="2705100" y="1981200"/>
            <a:ext cx="3162300" cy="2819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48000" y="5334000"/>
            <a:ext cx="2971800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yellow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Delay 6"/>
          <p:cNvSpPr/>
          <p:nvPr/>
        </p:nvSpPr>
        <p:spPr>
          <a:xfrm>
            <a:off x="2819400" y="1828800"/>
            <a:ext cx="2933700" cy="2895600"/>
          </a:xfrm>
          <a:prstGeom prst="flowChartDelay">
            <a:avLst/>
          </a:prstGeom>
          <a:solidFill>
            <a:srgbClr val="CA622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838200" y="685801"/>
            <a:ext cx="7315200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Which </a:t>
            </a:r>
            <a:r>
              <a:rPr lang="en-US" sz="3600" dirty="0" err="1" smtClean="0"/>
              <a:t>colour</a:t>
            </a:r>
            <a:r>
              <a:rPr lang="en-US" sz="3600" dirty="0" smtClean="0"/>
              <a:t> is it?</a:t>
            </a:r>
            <a:endParaRPr lang="en-US" sz="3600" dirty="0"/>
          </a:p>
        </p:txBody>
      </p:sp>
      <p:sp>
        <p:nvSpPr>
          <p:cNvPr id="11" name="TextBox 10"/>
          <p:cNvSpPr txBox="1"/>
          <p:nvPr/>
        </p:nvSpPr>
        <p:spPr>
          <a:xfrm>
            <a:off x="2133600" y="5410201"/>
            <a:ext cx="4267200" cy="76944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orange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685801"/>
            <a:ext cx="8153400" cy="646331"/>
          </a:xfrm>
          <a:prstGeom prst="rect">
            <a:avLst/>
          </a:prstGeom>
          <a:solidFill>
            <a:srgbClr val="92D050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Which </a:t>
            </a:r>
            <a:r>
              <a:rPr lang="en-US" sz="3600" dirty="0" err="1" smtClean="0"/>
              <a:t>colour</a:t>
            </a:r>
            <a:r>
              <a:rPr lang="en-US" sz="3600" dirty="0" smtClean="0"/>
              <a:t> is it?</a:t>
            </a:r>
            <a:endParaRPr lang="en-US" sz="3600" dirty="0"/>
          </a:p>
        </p:txBody>
      </p:sp>
      <p:sp>
        <p:nvSpPr>
          <p:cNvPr id="3" name="Flowchart: Card 2"/>
          <p:cNvSpPr/>
          <p:nvPr/>
        </p:nvSpPr>
        <p:spPr>
          <a:xfrm>
            <a:off x="2819400" y="2209800"/>
            <a:ext cx="2819400" cy="1981200"/>
          </a:xfrm>
          <a:prstGeom prst="flowChartPunchedCar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895600" y="5181600"/>
            <a:ext cx="3200400" cy="76944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red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rainbow_5997c-1024x57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304800"/>
            <a:ext cx="7924800" cy="426720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00B050"/>
            </a:solidFill>
          </a:ln>
        </p:spPr>
      </p:pic>
      <p:sp>
        <p:nvSpPr>
          <p:cNvPr id="3" name="TextBox 2"/>
          <p:cNvSpPr txBox="1"/>
          <p:nvPr/>
        </p:nvSpPr>
        <p:spPr>
          <a:xfrm flipH="1">
            <a:off x="10668000" y="2057400"/>
            <a:ext cx="45719" cy="1107996"/>
          </a:xfrm>
          <a:prstGeom prst="rect">
            <a:avLst/>
          </a:prstGeom>
          <a:noFill/>
          <a:ln>
            <a:solidFill>
              <a:srgbClr val="FF66FF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6600" dirty="0"/>
          </a:p>
        </p:txBody>
      </p:sp>
      <p:sp>
        <p:nvSpPr>
          <p:cNvPr id="4" name="Vertical Scroll 3"/>
          <p:cNvSpPr/>
          <p:nvPr/>
        </p:nvSpPr>
        <p:spPr>
          <a:xfrm>
            <a:off x="1295400" y="4953000"/>
            <a:ext cx="5562600" cy="1676400"/>
          </a:xfrm>
          <a:prstGeom prst="verticalScroll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6" name="TextBox 5"/>
          <p:cNvSpPr txBox="1"/>
          <p:nvPr/>
        </p:nvSpPr>
        <p:spPr>
          <a:xfrm>
            <a:off x="2514600" y="5486400"/>
            <a:ext cx="2590800" cy="8309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Rainbow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Preparation 1"/>
          <p:cNvSpPr/>
          <p:nvPr/>
        </p:nvSpPr>
        <p:spPr>
          <a:xfrm>
            <a:off x="228600" y="2133600"/>
            <a:ext cx="1828800" cy="1524000"/>
          </a:xfrm>
          <a:prstGeom prst="flowChartPreparation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gular Pentagon 2"/>
          <p:cNvSpPr/>
          <p:nvPr/>
        </p:nvSpPr>
        <p:spPr>
          <a:xfrm>
            <a:off x="2590800" y="1676400"/>
            <a:ext cx="1981200" cy="1752600"/>
          </a:xfrm>
          <a:prstGeom prst="pentagon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029200" y="1981200"/>
            <a:ext cx="1676400" cy="1676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Plaque 4"/>
          <p:cNvSpPr/>
          <p:nvPr/>
        </p:nvSpPr>
        <p:spPr>
          <a:xfrm>
            <a:off x="7239000" y="1981200"/>
            <a:ext cx="1676400" cy="1676400"/>
          </a:xfrm>
          <a:prstGeom prst="plaqu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304800" y="4343400"/>
            <a:ext cx="1752600" cy="1752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Flowchart: Delay 6"/>
          <p:cNvSpPr/>
          <p:nvPr/>
        </p:nvSpPr>
        <p:spPr>
          <a:xfrm>
            <a:off x="2895600" y="4419600"/>
            <a:ext cx="1676400" cy="1600200"/>
          </a:xfrm>
          <a:prstGeom prst="flowChartDelay">
            <a:avLst/>
          </a:prstGeom>
          <a:solidFill>
            <a:srgbClr val="CA622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Flowchart: Card 7"/>
          <p:cNvSpPr/>
          <p:nvPr/>
        </p:nvSpPr>
        <p:spPr>
          <a:xfrm>
            <a:off x="5181600" y="4495800"/>
            <a:ext cx="1600200" cy="1447800"/>
          </a:xfrm>
          <a:prstGeom prst="flowChartPunchedCar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8200" y="457200"/>
            <a:ext cx="7391400" cy="107721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NikoshBAN" pitchFamily="2" charset="0"/>
                <a:cs typeface="NikoshBAN" pitchFamily="2" charset="0"/>
              </a:rPr>
              <a:t>We have seen some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colours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They are 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seven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colours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of rainbow.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1000" y="3733800"/>
            <a:ext cx="1447800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NikoshBAN" pitchFamily="2" charset="0"/>
                <a:cs typeface="NikoshBAN" pitchFamily="2" charset="0"/>
              </a:rPr>
              <a:t>violet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19400" y="3810000"/>
            <a:ext cx="1447800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NikoshBAN" pitchFamily="2" charset="0"/>
                <a:cs typeface="NikoshBAN" pitchFamily="2" charset="0"/>
              </a:rPr>
              <a:t>blue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105400" y="3886200"/>
            <a:ext cx="1676400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NikoshBAN" pitchFamily="2" charset="0"/>
                <a:cs typeface="NikoshBAN" pitchFamily="2" charset="0"/>
              </a:rPr>
              <a:t>indigo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91400" y="3886200"/>
            <a:ext cx="1447800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NikoshBAN" pitchFamily="2" charset="0"/>
                <a:cs typeface="NikoshBAN" pitchFamily="2" charset="0"/>
              </a:rPr>
              <a:t>green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200" y="6172200"/>
            <a:ext cx="1447800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NikoshBAN" pitchFamily="2" charset="0"/>
                <a:cs typeface="NikoshBAN" pitchFamily="2" charset="0"/>
              </a:rPr>
              <a:t>yellow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743200" y="6096000"/>
            <a:ext cx="1828800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NikoshBAN" pitchFamily="2" charset="0"/>
                <a:cs typeface="NikoshBAN" pitchFamily="2" charset="0"/>
              </a:rPr>
              <a:t>orange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257800" y="6096000"/>
            <a:ext cx="1447800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NikoshBAN" pitchFamily="2" charset="0"/>
                <a:cs typeface="NikoshBAN" pitchFamily="2" charset="0"/>
              </a:rPr>
              <a:t>red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7-Point Star 2"/>
          <p:cNvSpPr/>
          <p:nvPr/>
        </p:nvSpPr>
        <p:spPr>
          <a:xfrm>
            <a:off x="1524000" y="533400"/>
            <a:ext cx="6553200" cy="5715000"/>
          </a:xfrm>
          <a:prstGeom prst="star7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819400" y="1676400"/>
            <a:ext cx="4038600" cy="965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pPr algn="ctr"/>
            <a:r>
              <a:rPr lang="en-US" sz="3200" dirty="0" smtClean="0"/>
              <a:t>Teachers </a:t>
            </a:r>
            <a:r>
              <a:rPr lang="en-US" sz="3200" dirty="0" smtClean="0"/>
              <a:t>recitation: 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2971800" y="2743200"/>
            <a:ext cx="3657600" cy="206210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n>
                  <a:solidFill>
                    <a:srgbClr val="002060"/>
                  </a:solidFill>
                </a:ln>
              </a:rPr>
              <a:t>I see red and orange,</a:t>
            </a:r>
          </a:p>
          <a:p>
            <a:pPr algn="ctr"/>
            <a:r>
              <a:rPr lang="en-US" sz="3200" dirty="0" err="1" smtClean="0">
                <a:ln>
                  <a:solidFill>
                    <a:srgbClr val="002060"/>
                  </a:solidFill>
                </a:ln>
              </a:rPr>
              <a:t>Yellow,green</a:t>
            </a:r>
            <a:r>
              <a:rPr lang="en-US" sz="3200" dirty="0" smtClean="0">
                <a:ln>
                  <a:solidFill>
                    <a:srgbClr val="002060"/>
                  </a:solidFill>
                </a:ln>
              </a:rPr>
              <a:t> and blue.</a:t>
            </a:r>
          </a:p>
          <a:p>
            <a:pPr algn="ctr"/>
            <a:r>
              <a:rPr lang="en-US" sz="3200" dirty="0" err="1" smtClean="0">
                <a:ln>
                  <a:solidFill>
                    <a:srgbClr val="002060"/>
                  </a:solidFill>
                </a:ln>
              </a:rPr>
              <a:t>Violet,indigo</a:t>
            </a:r>
            <a:r>
              <a:rPr lang="en-US" sz="3200" dirty="0" smtClean="0">
                <a:ln>
                  <a:solidFill>
                    <a:srgbClr val="002060"/>
                  </a:solidFill>
                </a:ln>
              </a:rPr>
              <a:t> too.</a:t>
            </a:r>
          </a:p>
          <a:p>
            <a:pPr algn="ctr"/>
            <a:r>
              <a:rPr lang="en-US" sz="3200" dirty="0" smtClean="0">
                <a:ln>
                  <a:solidFill>
                    <a:srgbClr val="002060"/>
                  </a:solidFill>
                </a:ln>
              </a:rPr>
              <a:t>What a view!</a:t>
            </a:r>
          </a:p>
        </p:txBody>
      </p:sp>
      <p:pic>
        <p:nvPicPr>
          <p:cNvPr id="6" name="Picture 2" descr="G:\rainbow_5997c-1024x57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4648200"/>
            <a:ext cx="1828800" cy="167640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00B050"/>
            </a:solidFill>
          </a:ln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981200" y="762000"/>
            <a:ext cx="6858000" cy="4419600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00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438400" y="1295400"/>
            <a:ext cx="5486400" cy="120032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smtClean="0"/>
              <a:t>Students recitation with correct </a:t>
            </a:r>
            <a:r>
              <a:rPr lang="en-US" sz="3600" dirty="0" smtClean="0"/>
              <a:t>pronunciation. </a:t>
            </a:r>
            <a:endParaRPr lang="en-US" sz="2400" dirty="0"/>
          </a:p>
        </p:txBody>
      </p:sp>
      <p:sp>
        <p:nvSpPr>
          <p:cNvPr id="5" name="Vertical Scroll 4"/>
          <p:cNvSpPr/>
          <p:nvPr/>
        </p:nvSpPr>
        <p:spPr>
          <a:xfrm>
            <a:off x="2133600" y="3276600"/>
            <a:ext cx="6096000" cy="1371600"/>
          </a:xfrm>
          <a:prstGeom prst="verticalScroll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3124200" y="3733800"/>
            <a:ext cx="3581400" cy="70788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Small group work</a:t>
            </a:r>
            <a:endParaRPr lang="en-US" sz="4000" dirty="0"/>
          </a:p>
        </p:txBody>
      </p:sp>
      <p:pic>
        <p:nvPicPr>
          <p:cNvPr id="8" name="Picture 2" descr="G:\rainbow_5997c-1024x57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5105400"/>
            <a:ext cx="1828800" cy="1371600"/>
          </a:xfrm>
          <a:prstGeom prst="rect">
            <a:avLst/>
          </a:prstGeom>
          <a:blipFill>
            <a:blip r:embed="rId5"/>
            <a:tile tx="0" ty="0" sx="100000" sy="100000" flip="none" algn="tl"/>
          </a:blipFill>
          <a:ln>
            <a:solidFill>
              <a:srgbClr val="00B050"/>
            </a:solidFill>
          </a:ln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Sequential Access Storage 1"/>
          <p:cNvSpPr/>
          <p:nvPr/>
        </p:nvSpPr>
        <p:spPr>
          <a:xfrm>
            <a:off x="381000" y="304800"/>
            <a:ext cx="6858000" cy="4419600"/>
          </a:xfrm>
          <a:prstGeom prst="flowChartMagneticTap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FF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057400" y="1143000"/>
            <a:ext cx="3962400" cy="101566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 smtClean="0"/>
              <a:t>Evuluation</a:t>
            </a:r>
            <a:endParaRPr lang="en-US" sz="6000" dirty="0"/>
          </a:p>
        </p:txBody>
      </p:sp>
      <p:sp>
        <p:nvSpPr>
          <p:cNvPr id="4" name="TextBox 3"/>
          <p:cNvSpPr txBox="1"/>
          <p:nvPr/>
        </p:nvSpPr>
        <p:spPr>
          <a:xfrm>
            <a:off x="1981200" y="2971800"/>
            <a:ext cx="3657600" cy="8309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Time : </a:t>
            </a:r>
            <a:r>
              <a:rPr lang="en-US" sz="4800" dirty="0" smtClean="0"/>
              <a:t>15</a:t>
            </a:r>
            <a:r>
              <a:rPr lang="en-US" sz="4000" dirty="0" smtClean="0"/>
              <a:t> minutes</a:t>
            </a:r>
            <a:endParaRPr lang="en-US" sz="4000" dirty="0"/>
          </a:p>
        </p:txBody>
      </p:sp>
      <p:pic>
        <p:nvPicPr>
          <p:cNvPr id="6" name="Picture 5" descr="rose 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4953000"/>
            <a:ext cx="1676400" cy="174307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/>
          <p:cNvSpPr/>
          <p:nvPr/>
        </p:nvSpPr>
        <p:spPr>
          <a:xfrm>
            <a:off x="1143000" y="304800"/>
            <a:ext cx="7315200" cy="6096000"/>
          </a:xfrm>
          <a:prstGeom prst="wav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124200" y="1600200"/>
            <a:ext cx="2743200" cy="19389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Small group </a:t>
            </a:r>
            <a:r>
              <a:rPr lang="en-US" sz="4400" dirty="0" smtClean="0"/>
              <a:t>work:</a:t>
            </a:r>
            <a:endParaRPr lang="en-US" sz="4400" dirty="0" smtClean="0"/>
          </a:p>
          <a:p>
            <a:r>
              <a:rPr lang="en-US" sz="3200" dirty="0" smtClean="0"/>
              <a:t>Time : 8 minutes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95600" y="3886200"/>
            <a:ext cx="3886200" cy="707886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recite the rhyme</a:t>
            </a:r>
            <a:endParaRPr lang="en-US" sz="4000" dirty="0"/>
          </a:p>
        </p:txBody>
      </p:sp>
    </p:spTree>
  </p:cSld>
  <p:clrMapOvr>
    <a:masterClrMapping/>
  </p:clrMapOvr>
  <p:transition spd="slow"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Document 1"/>
          <p:cNvSpPr/>
          <p:nvPr/>
        </p:nvSpPr>
        <p:spPr>
          <a:xfrm>
            <a:off x="1676400" y="990600"/>
            <a:ext cx="6400800" cy="5029200"/>
          </a:xfrm>
          <a:prstGeom prst="flowChartDocument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590800" y="1066800"/>
            <a:ext cx="4419600" cy="1200329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FF66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Pair work</a:t>
            </a:r>
          </a:p>
          <a:p>
            <a:pPr algn="ctr"/>
            <a:r>
              <a:rPr lang="en-US" sz="3600" dirty="0" smtClean="0"/>
              <a:t>Time : 7 minutes</a:t>
            </a:r>
            <a:endParaRPr lang="en-US" sz="3600" dirty="0"/>
          </a:p>
        </p:txBody>
      </p:sp>
      <p:sp>
        <p:nvSpPr>
          <p:cNvPr id="5" name="Oval 4"/>
          <p:cNvSpPr/>
          <p:nvPr/>
        </p:nvSpPr>
        <p:spPr>
          <a:xfrm>
            <a:off x="2133600" y="2286000"/>
            <a:ext cx="4724400" cy="22098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48000" y="2971800"/>
            <a:ext cx="3048000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answer</a:t>
            </a:r>
            <a:r>
              <a:rPr lang="en-US" sz="2800" dirty="0" smtClean="0"/>
              <a:t> the </a:t>
            </a:r>
            <a:r>
              <a:rPr lang="en-US" sz="2800" dirty="0" smtClean="0"/>
              <a:t>question: </a:t>
            </a:r>
            <a:endParaRPr lang="en-US" sz="2800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95400" y="762000"/>
            <a:ext cx="4038600" cy="769441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Presented by: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52600" y="1752600"/>
            <a:ext cx="5867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2590800" y="1828800"/>
            <a:ext cx="4876800" cy="4154984"/>
          </a:xfrm>
          <a:prstGeom prst="rect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Najmun</a:t>
            </a:r>
            <a:r>
              <a:rPr lang="en-US" sz="4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US" sz="4800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Nahar</a:t>
            </a:r>
            <a:endParaRPr lang="en-US" sz="48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4000" dirty="0" smtClean="0"/>
              <a:t>Assistant   teacher</a:t>
            </a:r>
          </a:p>
          <a:p>
            <a:pPr algn="ctr"/>
            <a:r>
              <a:rPr lang="en-US" sz="4400" dirty="0" err="1" smtClean="0"/>
              <a:t>Dashgharia</a:t>
            </a:r>
            <a:r>
              <a:rPr lang="en-US" sz="4400" dirty="0" smtClean="0"/>
              <a:t> Govt. Primary  School</a:t>
            </a:r>
          </a:p>
          <a:p>
            <a:pPr algn="ctr"/>
            <a:r>
              <a:rPr lang="en-US" sz="4400" dirty="0" err="1" smtClean="0"/>
              <a:t>Chatkhil</a:t>
            </a:r>
            <a:r>
              <a:rPr lang="en-US" sz="4400" dirty="0" smtClean="0"/>
              <a:t>, Noakhali.</a:t>
            </a:r>
            <a:endParaRPr lang="en-US" sz="4400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Alternate Process 1"/>
          <p:cNvSpPr/>
          <p:nvPr/>
        </p:nvSpPr>
        <p:spPr>
          <a:xfrm>
            <a:off x="1447800" y="609600"/>
            <a:ext cx="7086600" cy="1219200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 descr="rose_usda-web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2133600"/>
            <a:ext cx="2133600" cy="2450084"/>
          </a:xfrm>
          <a:prstGeom prst="rect">
            <a:avLst/>
          </a:prstGeom>
        </p:spPr>
      </p:pic>
      <p:pic>
        <p:nvPicPr>
          <p:cNvPr id="4" name="Picture 3" descr="rose_usda-web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0" y="2133600"/>
            <a:ext cx="1981200" cy="2404998"/>
          </a:xfrm>
          <a:prstGeom prst="rect">
            <a:avLst/>
          </a:prstGeom>
        </p:spPr>
      </p:pic>
      <p:pic>
        <p:nvPicPr>
          <p:cNvPr id="5" name="Picture 4" descr="rose_usda-web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2133600"/>
            <a:ext cx="2362200" cy="23622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52600" y="685800"/>
            <a:ext cx="5943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There are three pictures.</a:t>
            </a:r>
          </a:p>
          <a:p>
            <a:pPr algn="ctr"/>
            <a:r>
              <a:rPr lang="en-US" sz="3600" dirty="0" smtClean="0"/>
              <a:t>Can you say which </a:t>
            </a:r>
            <a:r>
              <a:rPr lang="en-US" sz="3600" dirty="0" err="1" smtClean="0"/>
              <a:t>colour</a:t>
            </a:r>
            <a:r>
              <a:rPr lang="en-US" sz="3600" dirty="0" smtClean="0"/>
              <a:t> is this ?</a:t>
            </a:r>
            <a:endParaRPr lang="en-US" sz="3600" dirty="0"/>
          </a:p>
        </p:txBody>
      </p:sp>
      <p:sp>
        <p:nvSpPr>
          <p:cNvPr id="8" name="Cloud Callout 7"/>
          <p:cNvSpPr/>
          <p:nvPr/>
        </p:nvSpPr>
        <p:spPr>
          <a:xfrm>
            <a:off x="2209800" y="4724400"/>
            <a:ext cx="4191000" cy="1600200"/>
          </a:xfrm>
          <a:prstGeom prst="cloudCallou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smtClean="0">
                <a:solidFill>
                  <a:srgbClr val="C00000"/>
                </a:solidFill>
              </a:rPr>
              <a:t>red</a:t>
            </a:r>
            <a:endParaRPr lang="en-US" sz="96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Terminator 1"/>
          <p:cNvSpPr/>
          <p:nvPr/>
        </p:nvSpPr>
        <p:spPr>
          <a:xfrm>
            <a:off x="457200" y="304800"/>
            <a:ext cx="8686800" cy="1371600"/>
          </a:xfrm>
          <a:prstGeom prst="flowChartTerminato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vlcsnap-2013-04-30-19h03m01s21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90800" y="2286000"/>
            <a:ext cx="3289106" cy="22860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209800" y="5257800"/>
            <a:ext cx="4267200" cy="76944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orange</a:t>
            </a:r>
            <a:endParaRPr lang="en-US" sz="4400" dirty="0"/>
          </a:p>
        </p:txBody>
      </p:sp>
      <p:sp>
        <p:nvSpPr>
          <p:cNvPr id="11" name="TextBox 10"/>
          <p:cNvSpPr txBox="1"/>
          <p:nvPr/>
        </p:nvSpPr>
        <p:spPr>
          <a:xfrm>
            <a:off x="1524000" y="533400"/>
            <a:ext cx="5105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There is </a:t>
            </a:r>
            <a:r>
              <a:rPr lang="en-US" sz="3200" dirty="0" smtClean="0"/>
              <a:t>an </a:t>
            </a:r>
            <a:r>
              <a:rPr lang="en-US" sz="3200" dirty="0" smtClean="0"/>
              <a:t>orange in the picture.</a:t>
            </a:r>
          </a:p>
          <a:p>
            <a:pPr algn="ctr"/>
            <a:r>
              <a:rPr lang="en-US" sz="3200" dirty="0" smtClean="0"/>
              <a:t>Which </a:t>
            </a:r>
            <a:r>
              <a:rPr lang="en-US" sz="3200" dirty="0" err="1" smtClean="0"/>
              <a:t>colour</a:t>
            </a:r>
            <a:r>
              <a:rPr lang="en-US" sz="3200" dirty="0" smtClean="0"/>
              <a:t> is it?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  <p:bldP spid="1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CAJBIO0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914400"/>
            <a:ext cx="1219200" cy="93345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</p:pic>
      <p:pic>
        <p:nvPicPr>
          <p:cNvPr id="3" name="Picture 2" descr="rose_usda-we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47800" y="1981200"/>
            <a:ext cx="1143000" cy="517525"/>
          </a:xfrm>
          <a:prstGeom prst="rect">
            <a:avLst/>
          </a:prstGeom>
        </p:spPr>
      </p:pic>
      <p:pic>
        <p:nvPicPr>
          <p:cNvPr id="4" name="Picture 3" descr="vlcsnap-2013-04-30-19h03m15s99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24000" y="5943600"/>
            <a:ext cx="1143000" cy="762000"/>
          </a:xfrm>
          <a:prstGeom prst="rect">
            <a:avLst/>
          </a:prstGeom>
        </p:spPr>
      </p:pic>
      <p:pic>
        <p:nvPicPr>
          <p:cNvPr id="5" name="Picture 4" descr="vlcsnap-2013-04-30-19h03m01s212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447800" y="3657600"/>
            <a:ext cx="1219200" cy="533400"/>
          </a:xfrm>
          <a:prstGeom prst="rect">
            <a:avLst/>
          </a:prstGeom>
        </p:spPr>
      </p:pic>
      <p:pic>
        <p:nvPicPr>
          <p:cNvPr id="6" name="Picture 5" descr="purple%20flowe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447800" y="4572000"/>
            <a:ext cx="1295400" cy="583223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1371600" y="5257800"/>
            <a:ext cx="1295400" cy="5334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loud Callout 9"/>
          <p:cNvSpPr/>
          <p:nvPr/>
        </p:nvSpPr>
        <p:spPr>
          <a:xfrm flipH="1">
            <a:off x="1447800" y="2667000"/>
            <a:ext cx="1143000" cy="762000"/>
          </a:xfrm>
          <a:prstGeom prst="cloudCallout">
            <a:avLst/>
          </a:prstGeom>
          <a:solidFill>
            <a:srgbClr val="99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752600" y="228600"/>
            <a:ext cx="5638800" cy="523220"/>
          </a:xfrm>
          <a:prstGeom prst="rect">
            <a:avLst/>
          </a:prstGeom>
          <a:blipFill>
            <a:blip r:embed="rId7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Matching </a:t>
            </a:r>
            <a:r>
              <a:rPr lang="en-US" sz="2800" dirty="0" smtClean="0"/>
              <a:t>pictures </a:t>
            </a:r>
            <a:r>
              <a:rPr lang="en-US" sz="2800" dirty="0" smtClean="0"/>
              <a:t>with </a:t>
            </a:r>
            <a:r>
              <a:rPr lang="en-US" sz="2800" dirty="0" err="1" smtClean="0"/>
              <a:t>colours</a:t>
            </a:r>
            <a:r>
              <a:rPr lang="en-US" sz="2800" dirty="0" smtClean="0"/>
              <a:t> name.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6248400" y="3429000"/>
            <a:ext cx="1143000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indigo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172200" y="5181600"/>
            <a:ext cx="1066800" cy="4616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orange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6248400" y="1143000"/>
            <a:ext cx="990600" cy="400110"/>
          </a:xfrm>
          <a:prstGeom prst="rect">
            <a:avLst/>
          </a:prstGeom>
          <a:blipFill>
            <a:blip r:embed="rId8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red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6248400" y="2667000"/>
            <a:ext cx="990600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green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172200" y="4343400"/>
            <a:ext cx="1219200" cy="4616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violet</a:t>
            </a:r>
            <a:endParaRPr lang="en-US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6248400" y="1905000"/>
            <a:ext cx="1066800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yellow</a:t>
            </a:r>
            <a:endParaRPr lang="en-US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6172200" y="6019800"/>
            <a:ext cx="1219200" cy="5232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blue</a:t>
            </a:r>
            <a:endParaRPr lang="en-US" sz="28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2743200" y="1524000"/>
            <a:ext cx="3200400" cy="1447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2667000" y="1371600"/>
            <a:ext cx="35052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667000" y="3200400"/>
            <a:ext cx="3276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2743200" y="2209800"/>
            <a:ext cx="3276600" cy="1828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2819400" y="4419600"/>
            <a:ext cx="31242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819400" y="5486400"/>
            <a:ext cx="327660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2819400" y="5486400"/>
            <a:ext cx="327660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7" grpId="0" animBg="1"/>
      <p:bldP spid="18" grpId="0" animBg="1"/>
      <p:bldP spid="1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1862048"/>
          </a:xfrm>
          <a:prstGeom prst="rect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500" dirty="0" smtClean="0"/>
              <a:t>Good bye</a:t>
            </a:r>
            <a:endParaRPr lang="en-US" sz="11500" dirty="0"/>
          </a:p>
        </p:txBody>
      </p:sp>
      <p:pic>
        <p:nvPicPr>
          <p:cNvPr id="3" name="Picture 2" descr="rose 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52600"/>
            <a:ext cx="9144000" cy="5105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24200" y="2133600"/>
            <a:ext cx="4800600" cy="3108543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Class 	: Two</a:t>
            </a:r>
          </a:p>
          <a:p>
            <a:r>
              <a:rPr lang="en-US" sz="3200" dirty="0" smtClean="0"/>
              <a:t>Subject 	: English</a:t>
            </a:r>
            <a:r>
              <a:rPr lang="en-US" sz="2800" dirty="0" smtClean="0"/>
              <a:t>	 	</a:t>
            </a:r>
          </a:p>
          <a:p>
            <a:r>
              <a:rPr lang="en-US" sz="3200" dirty="0" smtClean="0"/>
              <a:t>Lesson	: Rainbow</a:t>
            </a:r>
          </a:p>
          <a:p>
            <a:r>
              <a:rPr lang="en-US" sz="3200" dirty="0" smtClean="0"/>
              <a:t>Lesson unit: ( I see …. a view)</a:t>
            </a:r>
          </a:p>
          <a:p>
            <a:r>
              <a:rPr lang="en-US" sz="3200" dirty="0" smtClean="0"/>
              <a:t>Page 	:     28</a:t>
            </a:r>
          </a:p>
          <a:p>
            <a:r>
              <a:rPr lang="en-US" sz="3200" dirty="0" smtClean="0"/>
              <a:t>Time	:   40   minutes</a:t>
            </a:r>
            <a:endParaRPr lang="en-US" sz="28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1600200" y="685800"/>
            <a:ext cx="6553200" cy="83099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Lesson introduction:</a:t>
            </a:r>
            <a:endParaRPr lang="en-US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 descr="rose_usda-web.jpg"/>
          <p:cNvPicPr>
            <a:picLocks noChangeAspect="1"/>
          </p:cNvPicPr>
          <p:nvPr/>
        </p:nvPicPr>
        <p:blipFill>
          <a:blip r:embed="rId3">
            <a:lum contrast="40000"/>
          </a:blip>
          <a:stretch>
            <a:fillRect/>
          </a:stretch>
        </p:blipFill>
        <p:spPr>
          <a:xfrm>
            <a:off x="685800" y="4495800"/>
            <a:ext cx="1188720" cy="1470047"/>
          </a:xfrm>
          <a:prstGeom prst="ellipse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5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1828800"/>
            <a:ext cx="6629400" cy="3693319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Students will be able  </a:t>
            </a:r>
            <a:r>
              <a:rPr lang="en-US" sz="3200" dirty="0" smtClean="0"/>
              <a:t>-</a:t>
            </a:r>
          </a:p>
          <a:p>
            <a:pPr marL="342900" indent="-342900" algn="ctr">
              <a:buAutoNum type="arabicPeriod"/>
            </a:pPr>
            <a:r>
              <a:rPr lang="en-US" sz="3600" dirty="0" smtClean="0"/>
              <a:t>to enjoy and understand the rhyme.</a:t>
            </a:r>
          </a:p>
          <a:p>
            <a:pPr marL="342900" indent="-342900" algn="ctr">
              <a:buAutoNum type="arabicPeriod" startAt="2"/>
            </a:pPr>
            <a:r>
              <a:rPr lang="en-US" sz="3600" dirty="0" smtClean="0"/>
              <a:t>to  recite  the rhyme with correct pronunciation after the teacher.</a:t>
            </a:r>
          </a:p>
          <a:p>
            <a:pPr marL="342900" indent="-342900" algn="ctr"/>
            <a:r>
              <a:rPr lang="en-US" sz="3600" dirty="0" smtClean="0"/>
              <a:t>3. to </a:t>
            </a:r>
            <a:r>
              <a:rPr lang="en-US" sz="3200" dirty="0" smtClean="0"/>
              <a:t>understand</a:t>
            </a:r>
            <a:r>
              <a:rPr lang="en-US" sz="3600" dirty="0" smtClean="0"/>
              <a:t>  simple question about the </a:t>
            </a:r>
            <a:r>
              <a:rPr lang="en-US" sz="3600" dirty="0" err="1" smtClean="0"/>
              <a:t>colours</a:t>
            </a:r>
            <a:r>
              <a:rPr lang="en-US" sz="3600" dirty="0" smtClean="0"/>
              <a:t> and answer them</a:t>
            </a:r>
            <a:r>
              <a:rPr lang="en-US" sz="3200" dirty="0" smtClean="0"/>
              <a:t>.</a:t>
            </a:r>
          </a:p>
        </p:txBody>
      </p:sp>
      <p:sp>
        <p:nvSpPr>
          <p:cNvPr id="3" name="Plaque 2"/>
          <p:cNvSpPr/>
          <p:nvPr/>
        </p:nvSpPr>
        <p:spPr>
          <a:xfrm>
            <a:off x="2362200" y="457200"/>
            <a:ext cx="5867400" cy="1143000"/>
          </a:xfrm>
          <a:prstGeom prst="plaque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819400" y="762000"/>
            <a:ext cx="4572000" cy="70788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Learning outcomes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Plaque 4"/>
          <p:cNvSpPr/>
          <p:nvPr/>
        </p:nvSpPr>
        <p:spPr>
          <a:xfrm flipH="1" flipV="1">
            <a:off x="10774680" y="6858000"/>
            <a:ext cx="45719" cy="381000"/>
          </a:xfrm>
          <a:prstGeom prst="plaqu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ros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3810000"/>
            <a:ext cx="1524000" cy="2519363"/>
          </a:xfrm>
          <a:prstGeom prst="rect">
            <a:avLst/>
          </a:prstGeom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Punched Tape 2"/>
          <p:cNvSpPr/>
          <p:nvPr/>
        </p:nvSpPr>
        <p:spPr>
          <a:xfrm>
            <a:off x="609600" y="228600"/>
            <a:ext cx="7772400" cy="6019800"/>
          </a:xfrm>
          <a:prstGeom prst="flowChartPunchedTap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57400" y="2057400"/>
            <a:ext cx="4648200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Create  emotion   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66800" y="3657600"/>
            <a:ext cx="647700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by  song   (we shall ……  some  day)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2667000" y="289560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Time: </a:t>
            </a:r>
            <a:r>
              <a:rPr lang="en-US" sz="1600" dirty="0" smtClean="0">
                <a:latin typeface="Nikosh" pitchFamily="2" charset="0"/>
                <a:cs typeface="Nikosh" pitchFamily="2" charset="0"/>
              </a:rPr>
              <a:t>2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minutes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Preparation 6"/>
          <p:cNvSpPr/>
          <p:nvPr/>
        </p:nvSpPr>
        <p:spPr>
          <a:xfrm>
            <a:off x="2667000" y="1828800"/>
            <a:ext cx="3810000" cy="2667000"/>
          </a:xfrm>
          <a:prstGeom prst="flowChartPreparation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048000" y="5105400"/>
            <a:ext cx="3352800" cy="76944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violet</a:t>
            </a:r>
            <a:endParaRPr lang="en-US" sz="4400" dirty="0"/>
          </a:p>
        </p:txBody>
      </p:sp>
      <p:sp>
        <p:nvSpPr>
          <p:cNvPr id="5" name="TextBox 4"/>
          <p:cNvSpPr txBox="1"/>
          <p:nvPr/>
        </p:nvSpPr>
        <p:spPr>
          <a:xfrm>
            <a:off x="2286000" y="457200"/>
            <a:ext cx="4343400" cy="76944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Which </a:t>
            </a:r>
            <a:r>
              <a:rPr lang="en-US" sz="4400" dirty="0" err="1" smtClean="0"/>
              <a:t>colour</a:t>
            </a:r>
            <a:r>
              <a:rPr lang="en-US" sz="4400" dirty="0" smtClean="0"/>
              <a:t> is it? </a:t>
            </a:r>
            <a:endParaRPr lang="en-US" sz="4400" dirty="0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4953000" y="2362200"/>
            <a:ext cx="228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685800"/>
            <a:ext cx="4800600" cy="646331"/>
          </a:xfrm>
          <a:prstGeom prst="rect">
            <a:avLst/>
          </a:prstGeom>
          <a:solidFill>
            <a:srgbClr val="92D050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3600" dirty="0"/>
          </a:p>
        </p:txBody>
      </p:sp>
      <p:sp>
        <p:nvSpPr>
          <p:cNvPr id="3" name="Rounded Rectangle 2"/>
          <p:cNvSpPr/>
          <p:nvPr/>
        </p:nvSpPr>
        <p:spPr>
          <a:xfrm>
            <a:off x="2628900" y="1905000"/>
            <a:ext cx="3238500" cy="26670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438400" y="5029200"/>
            <a:ext cx="3581400" cy="70788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blue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1905000" y="762000"/>
            <a:ext cx="4038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What </a:t>
            </a:r>
            <a:r>
              <a:rPr lang="en-US" sz="3200" dirty="0" err="1" smtClean="0"/>
              <a:t>colour</a:t>
            </a:r>
            <a:r>
              <a:rPr lang="en-US" sz="3200" dirty="0" smtClean="0"/>
              <a:t> </a:t>
            </a:r>
            <a:r>
              <a:rPr lang="en-US" sz="3200" dirty="0" smtClean="0"/>
              <a:t>is it?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685801"/>
            <a:ext cx="617220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3600" dirty="0"/>
          </a:p>
        </p:txBody>
      </p:sp>
      <p:sp>
        <p:nvSpPr>
          <p:cNvPr id="3" name="Regular Pentagon 2"/>
          <p:cNvSpPr/>
          <p:nvPr/>
        </p:nvSpPr>
        <p:spPr>
          <a:xfrm>
            <a:off x="2438400" y="1828800"/>
            <a:ext cx="3657600" cy="2819400"/>
          </a:xfrm>
          <a:prstGeom prst="pentagon">
            <a:avLst/>
          </a:prstGeom>
          <a:solidFill>
            <a:srgbClr val="4FD3E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" name="TextBox 3"/>
          <p:cNvSpPr txBox="1"/>
          <p:nvPr/>
        </p:nvSpPr>
        <p:spPr>
          <a:xfrm>
            <a:off x="2743200" y="5181600"/>
            <a:ext cx="3733800" cy="76944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indigo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524000" y="685800"/>
            <a:ext cx="419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Which </a:t>
            </a:r>
            <a:r>
              <a:rPr lang="en-US" sz="3600" dirty="0" smtClean="0"/>
              <a:t> </a:t>
            </a:r>
            <a:r>
              <a:rPr lang="en-US" sz="3600" dirty="0" err="1" smtClean="0"/>
              <a:t>colour</a:t>
            </a:r>
            <a:r>
              <a:rPr lang="en-US" sz="3600" dirty="0" smtClean="0"/>
              <a:t> </a:t>
            </a:r>
            <a:r>
              <a:rPr lang="en-US" sz="3600" dirty="0" smtClean="0"/>
              <a:t>is it ?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685801"/>
            <a:ext cx="8153400" cy="1015663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/>
              <a:t>What </a:t>
            </a:r>
            <a:r>
              <a:rPr lang="en-US" sz="6000" dirty="0" err="1" smtClean="0"/>
              <a:t>colour</a:t>
            </a:r>
            <a:r>
              <a:rPr lang="en-US" sz="6000" dirty="0" smtClean="0"/>
              <a:t> is it? </a:t>
            </a:r>
            <a:endParaRPr lang="en-US" sz="4800" dirty="0"/>
          </a:p>
        </p:txBody>
      </p:sp>
      <p:sp>
        <p:nvSpPr>
          <p:cNvPr id="3" name="Plaque 2"/>
          <p:cNvSpPr/>
          <p:nvPr/>
        </p:nvSpPr>
        <p:spPr>
          <a:xfrm>
            <a:off x="2971800" y="2133600"/>
            <a:ext cx="3124200" cy="2362200"/>
          </a:xfrm>
          <a:prstGeom prst="plaqu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0" y="5105400"/>
            <a:ext cx="2362200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green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680</TotalTime>
  <Words>236</Words>
  <Application>Microsoft Office PowerPoint</Application>
  <PresentationFormat>On-screen Show (4:3)</PresentationFormat>
  <Paragraphs>76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Equity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 noakhali</dc:creator>
  <cp:lastModifiedBy>pti noakhali</cp:lastModifiedBy>
  <cp:revision>124</cp:revision>
  <dcterms:created xsi:type="dcterms:W3CDTF">2006-08-16T00:00:00Z</dcterms:created>
  <dcterms:modified xsi:type="dcterms:W3CDTF">2013-05-18T04:23:13Z</dcterms:modified>
</cp:coreProperties>
</file>